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5" r:id="rId3"/>
    <p:sldId id="262" r:id="rId4"/>
    <p:sldId id="274" r:id="rId5"/>
    <p:sldId id="277" r:id="rId6"/>
    <p:sldId id="272" r:id="rId7"/>
    <p:sldId id="261" r:id="rId8"/>
    <p:sldId id="271" r:id="rId9"/>
    <p:sldId id="263" r:id="rId10"/>
    <p:sldId id="265" r:id="rId11"/>
    <p:sldId id="266" r:id="rId12"/>
    <p:sldId id="278" r:id="rId13"/>
    <p:sldId id="276" r:id="rId14"/>
    <p:sldId id="280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31" autoAdjust="0"/>
    <p:restoredTop sz="76685" autoAdjust="0"/>
  </p:normalViewPr>
  <p:slideViewPr>
    <p:cSldViewPr snapToGrid="0">
      <p:cViewPr varScale="1">
        <p:scale>
          <a:sx n="72" d="100"/>
          <a:sy n="72" d="100"/>
        </p:scale>
        <p:origin x="79" y="1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76F11-F615-4A4A-BE8D-A8B278B8EB4C}" type="datetimeFigureOut">
              <a:rPr lang="en-GB" smtClean="0"/>
              <a:t>15/01/2022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9F161-6AB8-4160-ACDF-B467C00FE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417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Staveley Primary School children engaging in climate change project as part of COP26.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9F161-6AB8-4160-ACDF-B467C00FE26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04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Great Big Green Week launched these on-going events for Staveley – opportunity to refer back to them through year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9F161-6AB8-4160-ACDF-B467C00FE26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755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Engaged other local groups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9F161-6AB8-4160-ACDF-B467C00FE26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942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9F161-6AB8-4160-ACDF-B467C00FE26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360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Action Plan linked directly to the actions listed in: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Staveley Community Plan 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LDNPP Management 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Local conservation group objectives </a:t>
            </a:r>
          </a:p>
          <a:p>
            <a:endParaRPr lang="en-GB" sz="1200" dirty="0">
              <a:effectLst/>
              <a:latin typeface="Calibri" panose="020F0502020204030204" pitchFamily="34" charset="0"/>
            </a:endParaRPr>
          </a:p>
          <a:p>
            <a:endParaRPr lang="en-GB" sz="1200" dirty="0">
              <a:effectLst/>
              <a:latin typeface="Calibri" panose="020F0502020204030204" pitchFamily="34" charset="0"/>
            </a:endParaRPr>
          </a:p>
          <a:p>
            <a:r>
              <a:rPr lang="en-GB" dirty="0"/>
              <a:t>NB both Action Plan and Biodiversity Plan very simple – 2-3 pages, with outline timetable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9F161-6AB8-4160-ACDF-B467C00FE26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589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Action Plan linked directly to the actions listed in: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Staveley Community Plan 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LDNPP Management 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Local conservation group objectives </a:t>
            </a:r>
          </a:p>
          <a:p>
            <a:endParaRPr lang="en-GB" sz="1200" dirty="0">
              <a:effectLst/>
              <a:latin typeface="Calibri" panose="020F0502020204030204" pitchFamily="34" charset="0"/>
            </a:endParaRPr>
          </a:p>
          <a:p>
            <a:endParaRPr lang="en-GB" sz="1200" dirty="0">
              <a:effectLst/>
              <a:latin typeface="Calibri" panose="020F0502020204030204" pitchFamily="34" charset="0"/>
            </a:endParaRPr>
          </a:p>
          <a:p>
            <a:r>
              <a:rPr lang="en-GB" dirty="0"/>
              <a:t>NB both Action Plan and Biodiversity Plan very simple – 2-3 pages, with outline timetable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9F161-6AB8-4160-ACDF-B467C00FE26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698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9F161-6AB8-4160-ACDF-B467C00FE26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031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9F161-6AB8-4160-ACDF-B467C00FE26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528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Action Plan linked directly to the actions listed in: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Staveley Community Plan 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LDNPP Management 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Local conservation group objectives </a:t>
            </a:r>
          </a:p>
          <a:p>
            <a:endParaRPr lang="en-GB" sz="1200" dirty="0">
              <a:effectLst/>
              <a:latin typeface="Calibri" panose="020F0502020204030204" pitchFamily="34" charset="0"/>
            </a:endParaRPr>
          </a:p>
          <a:p>
            <a:endParaRPr lang="en-GB" sz="1200" dirty="0">
              <a:effectLst/>
              <a:latin typeface="Calibri" panose="020F0502020204030204" pitchFamily="34" charset="0"/>
            </a:endParaRPr>
          </a:p>
          <a:p>
            <a:r>
              <a:rPr lang="en-GB" dirty="0"/>
              <a:t>NB both Action Plan and Biodiversity Plan very simple – 2-3 pages, with outline timetable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9F161-6AB8-4160-ACDF-B467C00FE26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307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9F161-6AB8-4160-ACDF-B467C00FE26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30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Action Plan linked directly to the actions listed in: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Staveley Community Plan 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LDNPP Management 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Local conservation group objectives </a:t>
            </a:r>
          </a:p>
          <a:p>
            <a:endParaRPr lang="en-GB" sz="1200" dirty="0">
              <a:effectLst/>
              <a:latin typeface="Calibri" panose="020F0502020204030204" pitchFamily="34" charset="0"/>
            </a:endParaRPr>
          </a:p>
          <a:p>
            <a:endParaRPr lang="en-GB" sz="1200" dirty="0">
              <a:effectLst/>
              <a:latin typeface="Calibri" panose="020F0502020204030204" pitchFamily="34" charset="0"/>
            </a:endParaRPr>
          </a:p>
          <a:p>
            <a:r>
              <a:rPr lang="en-GB" dirty="0"/>
              <a:t>NB both Action Plan and Biodiversity Plan very simple – 2-3 pages, with outline timetable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9F161-6AB8-4160-ACDF-B467C00FE26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174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Parish Council led on redesign of public space in centre of village. </a:t>
            </a:r>
          </a:p>
          <a:p>
            <a:endParaRPr lang="en-GB" dirty="0"/>
          </a:p>
          <a:p>
            <a:r>
              <a:rPr lang="en-GB" dirty="0"/>
              <a:t>SENS helped out by creating a plan, based around encouraging biodiversity with plants and features, for community consultation </a:t>
            </a:r>
          </a:p>
          <a:p>
            <a:endParaRPr lang="en-GB" dirty="0"/>
          </a:p>
          <a:p>
            <a:r>
              <a:rPr lang="en-GB" dirty="0"/>
              <a:t>Design was altered a bit due to budget etc. but still work in progress. </a:t>
            </a:r>
          </a:p>
          <a:p>
            <a:endParaRPr lang="en-GB" dirty="0"/>
          </a:p>
          <a:p>
            <a:r>
              <a:rPr lang="en-GB" dirty="0"/>
              <a:t>SENS applied for a grant to produce series of planters</a:t>
            </a:r>
          </a:p>
          <a:p>
            <a:endParaRPr lang="en-GB" dirty="0"/>
          </a:p>
          <a:p>
            <a:r>
              <a:rPr lang="en-GB" dirty="0"/>
              <a:t>Women’s Institute provided the benches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9F161-6AB8-4160-ACDF-B467C00FE26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242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Most recently: </a:t>
            </a:r>
          </a:p>
          <a:p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Took advantage of Great Big Green Week 2021 to reach out to other local groups e.g. </a:t>
            </a:r>
            <a:r>
              <a:rPr lang="en-GB" dirty="0" err="1"/>
              <a:t>Womens</a:t>
            </a:r>
            <a:r>
              <a:rPr lang="en-GB" dirty="0"/>
              <a:t> Institute, etc.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In partnership delivered a series of community events, by the community, for the community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E.g. including led walk to explore our woodlands and showcase the allotments,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9F161-6AB8-4160-ACDF-B467C00FE26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676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9F161-6AB8-4160-ACDF-B467C00FE26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030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SCRT are up for running more events, talks etc. – good partnership – and events/activities engage and speak to community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9F161-6AB8-4160-ACDF-B467C00FE26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707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0D3A9-0F2F-420A-9A69-7FFEF18DC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FECB97-11BB-4FB4-B93B-5F09A153BC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AD198-3729-4FE8-A44F-7D1016916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C4C0-D8B0-4412-9944-A94F77014571}" type="datetimeFigureOut">
              <a:rPr lang="en-GB" smtClean="0"/>
              <a:t>15/01/2022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F5292-44D1-4E4F-B0E5-CB145D975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E5996-0BBF-4100-BE97-AF33D7DED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9E90-3123-4729-B159-2D577C74B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43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CEBBA-ACFD-4299-947A-64EE98E33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CD8017-07B7-4BB5-900D-80A427889C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4EC8E-A1F1-4730-91DF-9D0BFF82B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C4C0-D8B0-4412-9944-A94F77014571}" type="datetimeFigureOut">
              <a:rPr lang="en-GB" smtClean="0"/>
              <a:t>15/01/2022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707A6-09FE-4021-AD61-E0AA71440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C17E9-3AC6-465D-A57F-8DE807CFC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9E90-3123-4729-B159-2D577C74B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404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437FAE-80D8-4F83-BFC2-5324631C56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4DC0CC-70ED-4815-AFDE-07DCBC4E0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46F08-4647-4417-A7EE-0E1162F74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C4C0-D8B0-4412-9944-A94F77014571}" type="datetimeFigureOut">
              <a:rPr lang="en-GB" smtClean="0"/>
              <a:t>15/01/2022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4B498-0EE3-484C-B24D-5C2A50E88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8B33D-AFD6-42C2-86A7-5E3ED71EB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9E90-3123-4729-B159-2D577C74B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053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BA39D-E5C9-4098-B51A-921D4A6F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27F04-20E1-47BA-8DBB-E4F3B466E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BB7A7-6148-4AA2-9300-C4294CC3B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C4C0-D8B0-4412-9944-A94F77014571}" type="datetimeFigureOut">
              <a:rPr lang="en-GB" smtClean="0"/>
              <a:t>15/01/2022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7F00B-F16C-444B-B2BA-364BAD9C4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4C6E5-83EE-42CC-8424-16BF9B73A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9E90-3123-4729-B159-2D577C74B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606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F1CD4-84B3-41DB-877C-C02722066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A2DED-FBB7-420E-8155-8D9418807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B236B-1D23-43B6-BFBE-6DB438219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C4C0-D8B0-4412-9944-A94F77014571}" type="datetimeFigureOut">
              <a:rPr lang="en-GB" smtClean="0"/>
              <a:t>15/01/2022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09954-7F61-45F1-9593-3E6FEFF54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B186A-28E5-4FDF-A20B-A4C26296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9E90-3123-4729-B159-2D577C74B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28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C12C6-CA40-4E40-9C16-91B8CA7C4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9CA2A-EA32-4FFB-A174-1A18A9FBA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D7D1B9-FE2F-4B28-AE3A-54E54E11B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D49413-4411-4151-B2FD-927D0A7A5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C4C0-D8B0-4412-9944-A94F77014571}" type="datetimeFigureOut">
              <a:rPr lang="en-GB" smtClean="0"/>
              <a:t>15/01/2022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76A7A-2B43-4A69-9D4B-F928CC041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BDC96A-039B-4AC7-AD03-E4856FF4E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9E90-3123-4729-B159-2D577C74B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551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BD824-2536-4EBD-8337-137B50957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DE877-7262-4E96-8F39-DE520974B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EE807-9434-47F4-BCCF-910E5B8B2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41D36A-ECE6-4CB4-A62E-3C29C1D004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A8C2EB-635B-441B-AD93-87B45243BC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5AA996-2833-47A3-9734-0ADCFAF90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C4C0-D8B0-4412-9944-A94F77014571}" type="datetimeFigureOut">
              <a:rPr lang="en-GB" smtClean="0"/>
              <a:t>15/01/2022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DB5DBD-68EE-4535-B431-F60C9D29D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FCDCDE-FACC-40A2-97C0-42A7C789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9E90-3123-4729-B159-2D577C74B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96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321D6-158B-48E1-98CF-1181A19ED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F136C7-5F54-40B6-BF18-D26EB830E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C4C0-D8B0-4412-9944-A94F77014571}" type="datetimeFigureOut">
              <a:rPr lang="en-GB" smtClean="0"/>
              <a:t>15/01/2022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D08C24-C982-4C51-923B-28C8413AC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2C6F6-C260-4B4A-962B-2857CB3A0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9E90-3123-4729-B159-2D577C74B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7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06D897-7E3F-4176-B047-8F45E4CE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C4C0-D8B0-4412-9944-A94F77014571}" type="datetimeFigureOut">
              <a:rPr lang="en-GB" smtClean="0"/>
              <a:t>15/01/2022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ACEE25-528B-4ED2-B323-5C7C73525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B39F10-D347-4B3B-8ADF-883C9C5EE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9E90-3123-4729-B159-2D577C74B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46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E9EB9-1ACA-4293-B32D-103ACDD02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4C675-38B3-4D75-9FC7-B087447A5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DB248D-95FD-4CFB-963C-CDDF50D29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19548-01AA-4D9C-AB5A-46031E41D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C4C0-D8B0-4412-9944-A94F77014571}" type="datetimeFigureOut">
              <a:rPr lang="en-GB" smtClean="0"/>
              <a:t>15/01/2022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CE829-4DDC-4A12-9EF2-B98E6A05A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DF842A-733A-48C3-AFE2-DB74B9A6E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9E90-3123-4729-B159-2D577C74B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38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701B6-91F6-46C6-9D3D-4D7E87822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CDFD98-A9AB-4F58-95F5-1A79D9103E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CF2E10-0E5F-46D8-8FAE-A4828FBA1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398C1-E713-4F7E-BE1C-392864814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C4C0-D8B0-4412-9944-A94F77014571}" type="datetimeFigureOut">
              <a:rPr lang="en-GB" smtClean="0"/>
              <a:t>15/01/2022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981D9-4E19-46F9-A7C6-4B964CF24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8A8D04-69B7-4B38-9A40-814435B89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9E90-3123-4729-B159-2D577C74B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27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0122F6-22B2-4E50-937A-CB2D08B9A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29C2A-2E50-4FAD-9BA2-D6477FA12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F9746-84D4-443B-8DB9-214E56375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6C4C0-D8B0-4412-9944-A94F77014571}" type="datetimeFigureOut">
              <a:rPr lang="en-GB" smtClean="0"/>
              <a:t>15/01/2022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59A93-CA5E-4781-AC22-26149C393C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16CA2-A04A-4D34-93A8-9A6D9F4F8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09E90-3123-4729-B159-2D577C74B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43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FF9B-1B52-48CC-8CD3-219733391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097" y="1261701"/>
            <a:ext cx="5416732" cy="2883580"/>
          </a:xfrm>
        </p:spPr>
        <p:txBody>
          <a:bodyPr>
            <a:normAutofit/>
          </a:bodyPr>
          <a:lstStyle/>
          <a:p>
            <a:r>
              <a:rPr lang="en-GB" sz="8000" b="1" dirty="0"/>
              <a:t>ACTIVITIES  2021</a:t>
            </a:r>
          </a:p>
        </p:txBody>
      </p:sp>
      <p:pic>
        <p:nvPicPr>
          <p:cNvPr id="6" name="Picture 5" descr="Logo&#10;&#10;Description automatically generated with low confidence">
            <a:extLst>
              <a:ext uri="{FF2B5EF4-FFF2-40B4-BE49-F238E27FC236}">
                <a16:creationId xmlns:a16="http://schemas.microsoft.com/office/drawing/2014/main" id="{CF18B8E4-862D-487D-9306-DAB1EA71D3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0913" y="0"/>
            <a:ext cx="4824286" cy="2956567"/>
          </a:xfrm>
          <a:prstGeom prst="rect">
            <a:avLst/>
          </a:prstGeom>
        </p:spPr>
      </p:pic>
      <p:pic>
        <p:nvPicPr>
          <p:cNvPr id="7" name="Picture 6" descr="A picture containing text, conference room&#10;&#10;Description automatically generated">
            <a:extLst>
              <a:ext uri="{FF2B5EF4-FFF2-40B4-BE49-F238E27FC236}">
                <a16:creationId xmlns:a16="http://schemas.microsoft.com/office/drawing/2014/main" id="{0DDDC20A-87B2-4447-BAB6-17ED9B98D2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245" y="2587170"/>
            <a:ext cx="45720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11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8AA8C-8596-4A77-879A-90B9FA107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4A843E-5DD2-45BA-A864-6416C23D1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732610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8A6712-8565-4CD7-A9E0-B999C43C3226}"/>
              </a:ext>
            </a:extLst>
          </p:cNvPr>
          <p:cNvSpPr txBox="1"/>
          <p:nvPr/>
        </p:nvSpPr>
        <p:spPr>
          <a:xfrm>
            <a:off x="421105" y="5846544"/>
            <a:ext cx="5239753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Information stand about Staveley Seed Bank project &amp; Bio-Blitz, organised by Cumbria Wildlife Trust </a:t>
            </a:r>
          </a:p>
        </p:txBody>
      </p:sp>
    </p:spTree>
    <p:extLst>
      <p:ext uri="{BB962C8B-B14F-4D97-AF65-F5344CB8AC3E}">
        <p14:creationId xmlns:p14="http://schemas.microsoft.com/office/powerpoint/2010/main" val="2930010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8AA8C-8596-4A77-879A-90B9FA107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4A843E-5DD2-45BA-A864-6416C23D1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2189"/>
            <a:ext cx="12192000" cy="716424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8A6712-8565-4CD7-A9E0-B999C43C3226}"/>
              </a:ext>
            </a:extLst>
          </p:cNvPr>
          <p:cNvSpPr txBox="1"/>
          <p:nvPr/>
        </p:nvSpPr>
        <p:spPr>
          <a:xfrm>
            <a:off x="397043" y="6021805"/>
            <a:ext cx="5239753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Seed and Plant Swap, organised by The Big Onion Community Stall </a:t>
            </a:r>
          </a:p>
        </p:txBody>
      </p:sp>
    </p:spTree>
    <p:extLst>
      <p:ext uri="{BB962C8B-B14F-4D97-AF65-F5344CB8AC3E}">
        <p14:creationId xmlns:p14="http://schemas.microsoft.com/office/powerpoint/2010/main" val="2326174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FF9B-1B52-48CC-8CD3-219733391C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GB" b="1" dirty="0"/>
            </a:br>
            <a:endParaRPr lang="en-GB" b="1" dirty="0"/>
          </a:p>
        </p:txBody>
      </p: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A9D1B542-99D1-4E78-B739-9D93579C10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0262" y="60351"/>
            <a:ext cx="2701738" cy="16557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98CE2F-F46C-4CD7-A31D-9CD206B30158}"/>
              </a:ext>
            </a:extLst>
          </p:cNvPr>
          <p:cNvSpPr txBox="1"/>
          <p:nvPr/>
        </p:nvSpPr>
        <p:spPr>
          <a:xfrm>
            <a:off x="595086" y="2271486"/>
            <a:ext cx="638628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Monthly newsletters and case studies 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Greater social media presence (and engagement) 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Engagement/partnerships with more audiences </a:t>
            </a:r>
          </a:p>
          <a:p>
            <a:pPr lvl="0">
              <a:tabLst>
                <a:tab pos="457200" algn="l"/>
              </a:tabLs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     (e.g. school, WI, Big Onion, Lakes School, other</a:t>
            </a:r>
          </a:p>
          <a:p>
            <a:pPr lvl="0">
              <a:tabLst>
                <a:tab pos="457200" algn="l"/>
              </a:tabLs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      environmental groups in Cumbria) </a:t>
            </a:r>
          </a:p>
          <a:p>
            <a:pPr lvl="0">
              <a:tabLst>
                <a:tab pos="457200" algn="l"/>
              </a:tabLs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tabLst>
                <a:tab pos="457200" algn="l"/>
              </a:tabLs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4. Nature and Climate Household leaflets distributed </a:t>
            </a:r>
          </a:p>
          <a:p>
            <a:pPr lvl="0">
              <a:tabLst>
                <a:tab pos="457200" algn="l"/>
              </a:tabLs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    (inc. competitions) </a:t>
            </a:r>
          </a:p>
          <a:p>
            <a:pPr lvl="0">
              <a:tabLst>
                <a:tab pos="457200" algn="l"/>
              </a:tabLs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C85788-13DE-4A67-B42B-9B74BA1F6DF5}"/>
              </a:ext>
            </a:extLst>
          </p:cNvPr>
          <p:cNvSpPr txBox="1"/>
          <p:nvPr/>
        </p:nvSpPr>
        <p:spPr>
          <a:xfrm>
            <a:off x="595086" y="824163"/>
            <a:ext cx="7429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COMMUNICATIONS / ENGAGEMENT</a:t>
            </a:r>
          </a:p>
        </p:txBody>
      </p:sp>
      <p:pic>
        <p:nvPicPr>
          <p:cNvPr id="9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DA932867-E740-48EC-9D24-A88032EB18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803293" y="2544849"/>
            <a:ext cx="3918571" cy="2857500"/>
          </a:xfrm>
          <a:prstGeom prst="rect">
            <a:avLst/>
          </a:prstGeom>
        </p:spPr>
      </p:pic>
      <p:pic>
        <p:nvPicPr>
          <p:cNvPr id="4" name="Picture 3" descr="A screen shot of a computer&#10;&#10;Description automatically generated with low confidence">
            <a:extLst>
              <a:ext uri="{FF2B5EF4-FFF2-40B4-BE49-F238E27FC236}">
                <a16:creationId xmlns:a16="http://schemas.microsoft.com/office/drawing/2014/main" id="{086EA7AE-0440-4A3F-99E3-91E1CFE9F3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720946" y="2532617"/>
            <a:ext cx="3894107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01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FF9B-1B52-48CC-8CD3-219733391C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GB" b="1" dirty="0"/>
            </a:br>
            <a:endParaRPr lang="en-GB" b="1" dirty="0"/>
          </a:p>
        </p:txBody>
      </p: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A9D1B542-99D1-4E78-B739-9D93579C10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0262" y="60351"/>
            <a:ext cx="2701738" cy="16557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98CE2F-F46C-4CD7-A31D-9CD206B30158}"/>
              </a:ext>
            </a:extLst>
          </p:cNvPr>
          <p:cNvSpPr txBox="1"/>
          <p:nvPr/>
        </p:nvSpPr>
        <p:spPr>
          <a:xfrm>
            <a:off x="595086" y="2271486"/>
            <a:ext cx="6386285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AutoNum type="arabicPeriod"/>
              <a:tabLst>
                <a:tab pos="457200" algn="l"/>
              </a:tabLs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Clean up the River Kent campaign</a:t>
            </a:r>
          </a:p>
          <a:p>
            <a:pPr lvl="0">
              <a:tabLst>
                <a:tab pos="457200" algn="l"/>
              </a:tabLs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457200" lvl="0" indent="-457200">
              <a:buAutoNum type="arabicPeriod" startAt="2"/>
              <a:tabLst>
                <a:tab pos="457200" algn="l"/>
              </a:tabLs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Community Street Audits </a:t>
            </a:r>
          </a:p>
          <a:p>
            <a:pPr marL="457200" lvl="0" indent="-457200">
              <a:buAutoNum type="arabicPeriod" startAt="2"/>
              <a:tabLst>
                <a:tab pos="457200" algn="l"/>
              </a:tabLs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0" indent="-457200">
              <a:buAutoNum type="arabicPeriod" startAt="2"/>
              <a:tabLst>
                <a:tab pos="457200" algn="l"/>
              </a:tabLs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CDEC Green Space project </a:t>
            </a:r>
          </a:p>
          <a:p>
            <a:pPr lvl="0">
              <a:tabLst>
                <a:tab pos="457200" algn="l"/>
              </a:tabLs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tabLst>
                <a:tab pos="457200" algn="l"/>
              </a:tabLs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tabLst>
                <a:tab pos="457200" algn="l"/>
              </a:tabLs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C85788-13DE-4A67-B42B-9B74BA1F6DF5}"/>
              </a:ext>
            </a:extLst>
          </p:cNvPr>
          <p:cNvSpPr txBox="1"/>
          <p:nvPr/>
        </p:nvSpPr>
        <p:spPr>
          <a:xfrm>
            <a:off x="595086" y="824163"/>
            <a:ext cx="8747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SENS 2022 - Existing commitments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F443CADC-69FE-48F2-B0ED-055C238884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7626" y="1954956"/>
            <a:ext cx="3213640" cy="4765883"/>
          </a:xfrm>
          <a:prstGeom prst="rect">
            <a:avLst/>
          </a:prstGeom>
        </p:spPr>
      </p:pic>
      <p:pic>
        <p:nvPicPr>
          <p:cNvPr id="14" name="Picture 13" descr="A group of cars on a road&#10;&#10;Description automatically generated with medium confidence">
            <a:extLst>
              <a:ext uri="{FF2B5EF4-FFF2-40B4-BE49-F238E27FC236}">
                <a16:creationId xmlns:a16="http://schemas.microsoft.com/office/drawing/2014/main" id="{584051E6-F03D-4687-9928-505E5583A8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3932" y="1954957"/>
            <a:ext cx="3439576" cy="1934761"/>
          </a:xfrm>
          <a:prstGeom prst="rect">
            <a:avLst/>
          </a:prstGeom>
        </p:spPr>
      </p:pic>
      <p:pic>
        <p:nvPicPr>
          <p:cNvPr id="16" name="Picture 15" descr="A picture containing grass, outdoor, person, wooden&#10;&#10;Description automatically generated">
            <a:extLst>
              <a:ext uri="{FF2B5EF4-FFF2-40B4-BE49-F238E27FC236}">
                <a16:creationId xmlns:a16="http://schemas.microsoft.com/office/drawing/2014/main" id="{39019EEB-F802-4CFF-B68D-D6D9DA835A5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3932" y="4013835"/>
            <a:ext cx="3439576" cy="257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31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FF9B-1B52-48CC-8CD3-219733391C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GB" b="1" dirty="0"/>
            </a:br>
            <a:endParaRPr lang="en-GB" b="1" dirty="0"/>
          </a:p>
        </p:txBody>
      </p: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A9D1B542-99D1-4E78-B739-9D93579C10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0262" y="60351"/>
            <a:ext cx="2701738" cy="16557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98CE2F-F46C-4CD7-A31D-9CD206B30158}"/>
              </a:ext>
            </a:extLst>
          </p:cNvPr>
          <p:cNvSpPr txBox="1"/>
          <p:nvPr/>
        </p:nvSpPr>
        <p:spPr>
          <a:xfrm>
            <a:off x="595086" y="2271486"/>
            <a:ext cx="6386285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SENS Action Plan (2021 – 23)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covering: B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iodiversity, Home Energy, Active Travel, Local Growing &amp; Farming, Flood Management, Renewable Energy, Communications, Partnerships 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en-GB" sz="20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</a:rPr>
              <a:t>SENS Biodiversity Plan (2021-23)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expanding  on the headlines in 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</a:rPr>
              <a:t>SENS Action Plan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marL="457200" lvl="0" indent="-457200">
              <a:buAutoNum type="arabicPeriod" startAt="2"/>
              <a:tabLst>
                <a:tab pos="457200" algn="l"/>
              </a:tabLs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tabLst>
                <a:tab pos="457200" algn="l"/>
              </a:tabLs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C85788-13DE-4A67-B42B-9B74BA1F6DF5}"/>
              </a:ext>
            </a:extLst>
          </p:cNvPr>
          <p:cNvSpPr txBox="1"/>
          <p:nvPr/>
        </p:nvSpPr>
        <p:spPr>
          <a:xfrm>
            <a:off x="595086" y="824163"/>
            <a:ext cx="7429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SENS priorities – 2022?  </a:t>
            </a:r>
          </a:p>
          <a:p>
            <a:r>
              <a:rPr lang="en-GB" sz="3600" b="1" dirty="0"/>
              <a:t>Review:  </a:t>
            </a:r>
          </a:p>
        </p:txBody>
      </p:sp>
      <p:pic>
        <p:nvPicPr>
          <p:cNvPr id="10" name="Picture 9" descr="A group of mushrooms growing in the grass&#10;&#10;Description automatically generated with medium confidence">
            <a:extLst>
              <a:ext uri="{FF2B5EF4-FFF2-40B4-BE49-F238E27FC236}">
                <a16:creationId xmlns:a16="http://schemas.microsoft.com/office/drawing/2014/main" id="{7A77AF6C-A119-4C97-812A-50918EACFC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323" y="1716113"/>
            <a:ext cx="4671473" cy="444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72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FF9B-1B52-48CC-8CD3-219733391C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GB" b="1" dirty="0"/>
            </a:br>
            <a:endParaRPr lang="en-GB" b="1" dirty="0"/>
          </a:p>
        </p:txBody>
      </p: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A9D1B542-99D1-4E78-B739-9D93579C10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0262" y="60351"/>
            <a:ext cx="2701738" cy="16557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98CE2F-F46C-4CD7-A31D-9CD206B30158}"/>
              </a:ext>
            </a:extLst>
          </p:cNvPr>
          <p:cNvSpPr txBox="1"/>
          <p:nvPr/>
        </p:nvSpPr>
        <p:spPr>
          <a:xfrm>
            <a:off x="282315" y="1647627"/>
            <a:ext cx="3694974" cy="150810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457200" lvl="0" indent="-457200">
              <a:buAutoNum type="arabicPeriod" startAt="2"/>
              <a:tabLst>
                <a:tab pos="457200" algn="l"/>
              </a:tabLs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ctr">
              <a:tabLst>
                <a:tab pos="457200" algn="l"/>
              </a:tabLs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More practical events – annual calendar of activities e.g. tree planting, river dipping, litter picks ? </a:t>
            </a:r>
          </a:p>
          <a:p>
            <a:pPr lvl="0">
              <a:tabLst>
                <a:tab pos="457200" algn="l"/>
              </a:tabLs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C85788-13DE-4A67-B42B-9B74BA1F6DF5}"/>
              </a:ext>
            </a:extLst>
          </p:cNvPr>
          <p:cNvSpPr txBox="1"/>
          <p:nvPr/>
        </p:nvSpPr>
        <p:spPr>
          <a:xfrm>
            <a:off x="595086" y="824163"/>
            <a:ext cx="7429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SENS priorities – 2022?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B1F45D-0BC0-40EC-B4B7-7A12E4D6684C}"/>
              </a:ext>
            </a:extLst>
          </p:cNvPr>
          <p:cNvSpPr txBox="1"/>
          <p:nvPr/>
        </p:nvSpPr>
        <p:spPr>
          <a:xfrm>
            <a:off x="419827" y="3687096"/>
            <a:ext cx="3694974" cy="98488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>
              <a:tabLst>
                <a:tab pos="457200" algn="l"/>
              </a:tabLst>
            </a:pPr>
            <a:endParaRPr lang="en-GB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tabLst>
                <a:tab pos="457200" algn="l"/>
              </a:tabLst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</a:rPr>
              <a:t>Another Great Big Green Week? </a:t>
            </a:r>
            <a:endParaRPr lang="en-GB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tabLst>
                <a:tab pos="457200" algn="l"/>
              </a:tabLs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D96E37-9AFB-419D-A38E-492639A1A676}"/>
              </a:ext>
            </a:extLst>
          </p:cNvPr>
          <p:cNvSpPr txBox="1"/>
          <p:nvPr/>
        </p:nvSpPr>
        <p:spPr>
          <a:xfrm>
            <a:off x="4392940" y="1704231"/>
            <a:ext cx="3694974" cy="129266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>
              <a:tabLst>
                <a:tab pos="457200" algn="l"/>
              </a:tabLst>
            </a:pPr>
            <a:endParaRPr lang="en-GB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ctr">
              <a:tabLst>
                <a:tab pos="457200" algn="l"/>
              </a:tabLst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</a:rPr>
              <a:t>More social media/newsletters / press work? </a:t>
            </a:r>
            <a:endParaRPr lang="en-GB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tabLst>
                <a:tab pos="457200" algn="l"/>
              </a:tabLs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ACEBE9-5085-413E-AB84-2E83ACFD1388}"/>
              </a:ext>
            </a:extLst>
          </p:cNvPr>
          <p:cNvSpPr txBox="1"/>
          <p:nvPr/>
        </p:nvSpPr>
        <p:spPr>
          <a:xfrm>
            <a:off x="4556761" y="3362877"/>
            <a:ext cx="3694974" cy="98488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>
              <a:tabLst>
                <a:tab pos="457200" algn="l"/>
              </a:tabLst>
            </a:pPr>
            <a:endParaRPr lang="en-GB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ctr">
              <a:tabLst>
                <a:tab pos="457200" algn="l"/>
              </a:tabLst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</a:rPr>
              <a:t>More funding applications? </a:t>
            </a:r>
            <a:endParaRPr lang="en-GB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tabLst>
                <a:tab pos="457200" algn="l"/>
              </a:tabLs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508BAE-7CCC-43A5-9E90-FDA60AB07FE9}"/>
              </a:ext>
            </a:extLst>
          </p:cNvPr>
          <p:cNvSpPr txBox="1"/>
          <p:nvPr/>
        </p:nvSpPr>
        <p:spPr>
          <a:xfrm>
            <a:off x="861787" y="5079730"/>
            <a:ext cx="3694974" cy="95410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457200" lvl="0" indent="-457200">
              <a:buAutoNum type="arabicPeriod" startAt="2"/>
              <a:tabLst>
                <a:tab pos="457200" algn="l"/>
              </a:tabLs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ctr">
              <a:tabLst>
                <a:tab pos="457200" algn="l"/>
              </a:tabLs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</a:rPr>
              <a:t>Community </a:t>
            </a:r>
            <a:r>
              <a:rPr lang="en-GB" b="1" dirty="0" err="1">
                <a:latin typeface="Calibri" panose="020F0502020204030204" pitchFamily="34" charset="0"/>
                <a:ea typeface="Calibri" panose="020F0502020204030204" pitchFamily="34" charset="0"/>
              </a:rPr>
              <a:t>ebike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</a:rPr>
              <a:t> project? </a:t>
            </a:r>
            <a:endParaRPr lang="en-GB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tabLst>
                <a:tab pos="457200" algn="l"/>
              </a:tabLs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835640-D3C8-49C0-A567-1C0BF24098B5}"/>
              </a:ext>
            </a:extLst>
          </p:cNvPr>
          <p:cNvSpPr txBox="1"/>
          <p:nvPr/>
        </p:nvSpPr>
        <p:spPr>
          <a:xfrm>
            <a:off x="8317593" y="1596509"/>
            <a:ext cx="3694974" cy="95410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457200" lvl="0" indent="-457200">
              <a:buAutoNum type="arabicPeriod" startAt="2"/>
              <a:tabLst>
                <a:tab pos="457200" algn="l"/>
              </a:tabLs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ctr">
              <a:tabLst>
                <a:tab pos="457200" algn="l"/>
              </a:tabLs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More local growing projects? </a:t>
            </a:r>
          </a:p>
          <a:p>
            <a:pPr lvl="0">
              <a:tabLst>
                <a:tab pos="457200" algn="l"/>
              </a:tabLs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065531-05E9-4280-AEE0-180F124F3D07}"/>
              </a:ext>
            </a:extLst>
          </p:cNvPr>
          <p:cNvSpPr txBox="1"/>
          <p:nvPr/>
        </p:nvSpPr>
        <p:spPr>
          <a:xfrm>
            <a:off x="4854667" y="4670144"/>
            <a:ext cx="3694974" cy="95410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457200" lvl="0" indent="-457200">
              <a:buAutoNum type="arabicPeriod" startAt="2"/>
              <a:tabLst>
                <a:tab pos="457200" algn="l"/>
              </a:tabLs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ctr">
              <a:tabLst>
                <a:tab pos="457200" algn="l"/>
              </a:tabLs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More partnerships / joint projects? </a:t>
            </a:r>
          </a:p>
          <a:p>
            <a:pPr lvl="0">
              <a:tabLst>
                <a:tab pos="457200" algn="l"/>
              </a:tabLs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30DB26-5DE8-471A-AE85-31CD4CEB9C3C}"/>
              </a:ext>
            </a:extLst>
          </p:cNvPr>
          <p:cNvSpPr txBox="1"/>
          <p:nvPr/>
        </p:nvSpPr>
        <p:spPr>
          <a:xfrm>
            <a:off x="9194619" y="2984018"/>
            <a:ext cx="2681514" cy="123110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457200" lvl="0" indent="-457200">
              <a:buAutoNum type="arabicPeriod" startAt="2"/>
              <a:tabLst>
                <a:tab pos="457200" algn="l"/>
              </a:tabLs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ctr">
              <a:tabLst>
                <a:tab pos="457200" algn="l"/>
              </a:tabLs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More engagement with local businesses? </a:t>
            </a:r>
          </a:p>
          <a:p>
            <a:pPr lvl="0">
              <a:tabLst>
                <a:tab pos="457200" algn="l"/>
              </a:tabLs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5D240A-2D36-4C22-9548-0F3C7A88F0EB}"/>
              </a:ext>
            </a:extLst>
          </p:cNvPr>
          <p:cNvSpPr txBox="1"/>
          <p:nvPr/>
        </p:nvSpPr>
        <p:spPr>
          <a:xfrm>
            <a:off x="9090659" y="4466338"/>
            <a:ext cx="2681514" cy="123110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457200" lvl="0" indent="-457200">
              <a:buAutoNum type="arabicPeriod" startAt="2"/>
              <a:tabLst>
                <a:tab pos="457200" algn="l"/>
              </a:tabLs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ctr">
              <a:tabLst>
                <a:tab pos="457200" algn="l"/>
              </a:tabLs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More campaigning on Cumbria, national issues? </a:t>
            </a:r>
          </a:p>
          <a:p>
            <a:pPr lvl="0">
              <a:tabLst>
                <a:tab pos="457200" algn="l"/>
              </a:tabLs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415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FF9B-1B52-48CC-8CD3-219733391C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GB" b="1" dirty="0"/>
            </a:br>
            <a:endParaRPr lang="en-GB" b="1" dirty="0"/>
          </a:p>
        </p:txBody>
      </p: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A9D1B542-99D1-4E78-B739-9D93579C10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0262" y="60351"/>
            <a:ext cx="2701738" cy="16557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98CE2F-F46C-4CD7-A31D-9CD206B30158}"/>
              </a:ext>
            </a:extLst>
          </p:cNvPr>
          <p:cNvSpPr txBox="1"/>
          <p:nvPr/>
        </p:nvSpPr>
        <p:spPr>
          <a:xfrm>
            <a:off x="541566" y="1614713"/>
            <a:ext cx="6439806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Active member of Cumbria Sustainability Network, Cumbria Transport Group, presentations at events about SENS work 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Stronger working relations with the Parish Council, and Flood/Sewage Task Force 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Responses to consultations: LDNPP Management Plan, CTIP, LCWIPs and planning applications (Danes Road,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Crookfields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, Alec Row etc.)  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Engagement with the Community Plan 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Engagement with LDNPA – pilot project discussions </a:t>
            </a:r>
          </a:p>
          <a:p>
            <a:pPr lvl="0">
              <a:tabLst>
                <a:tab pos="457200" algn="l"/>
              </a:tabLs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C85788-13DE-4A67-B42B-9B74BA1F6DF5}"/>
              </a:ext>
            </a:extLst>
          </p:cNvPr>
          <p:cNvSpPr txBox="1"/>
          <p:nvPr/>
        </p:nvSpPr>
        <p:spPr>
          <a:xfrm>
            <a:off x="595086" y="824163"/>
            <a:ext cx="7429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LEADING AND INFLUENCING</a:t>
            </a:r>
          </a:p>
        </p:txBody>
      </p:sp>
      <p:pic>
        <p:nvPicPr>
          <p:cNvPr id="4" name="Picture 3" descr="A person giving a presentation to a group of people&#10;&#10;Description automatically generated with medium confidence">
            <a:extLst>
              <a:ext uri="{FF2B5EF4-FFF2-40B4-BE49-F238E27FC236}">
                <a16:creationId xmlns:a16="http://schemas.microsoft.com/office/drawing/2014/main" id="{B2FDEFC1-51EE-4403-B925-94376DA3CE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342" y="1614713"/>
            <a:ext cx="3682093" cy="490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03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FF9B-1B52-48CC-8CD3-219733391C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GB" b="1" dirty="0"/>
            </a:br>
            <a:endParaRPr lang="en-GB" b="1" dirty="0"/>
          </a:p>
        </p:txBody>
      </p: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A9D1B542-99D1-4E78-B739-9D93579C10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0262" y="60351"/>
            <a:ext cx="2701738" cy="16557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98CE2F-F46C-4CD7-A31D-9CD206B30158}"/>
              </a:ext>
            </a:extLst>
          </p:cNvPr>
          <p:cNvSpPr txBox="1"/>
          <p:nvPr/>
        </p:nvSpPr>
        <p:spPr>
          <a:xfrm>
            <a:off x="595086" y="2271486"/>
            <a:ext cx="6386285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SENS leading on Biodiversity Actions for Staveley Community Plan Group – currently working with CDEC Green Places Officer to engage youth with green spaces, submitted biodiversity survey (including proposal for community orchard to Parish Council) 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Co-ordinating campaign to Clean up the River Kent 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Fundraising - £grant for Great Big Green Week, £for water quality testing, Lottery application pending </a:t>
            </a:r>
          </a:p>
          <a:p>
            <a:pPr lvl="0">
              <a:tabLst>
                <a:tab pos="457200" algn="l"/>
              </a:tabLs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C85788-13DE-4A67-B42B-9B74BA1F6DF5}"/>
              </a:ext>
            </a:extLst>
          </p:cNvPr>
          <p:cNvSpPr txBox="1"/>
          <p:nvPr/>
        </p:nvSpPr>
        <p:spPr>
          <a:xfrm>
            <a:off x="595086" y="824163"/>
            <a:ext cx="7429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PROGRAMMES LED BY SENS </a:t>
            </a:r>
          </a:p>
        </p:txBody>
      </p:sp>
      <p:pic>
        <p:nvPicPr>
          <p:cNvPr id="4" name="Picture 3" descr="A butterfly on a flower&#10;&#10;Description automatically generated">
            <a:extLst>
              <a:ext uri="{FF2B5EF4-FFF2-40B4-BE49-F238E27FC236}">
                <a16:creationId xmlns:a16="http://schemas.microsoft.com/office/drawing/2014/main" id="{4D2CE831-EF69-42ED-AAFF-B75678EACD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5061" y="1648280"/>
            <a:ext cx="3739673" cy="2387600"/>
          </a:xfrm>
          <a:prstGeom prst="rect">
            <a:avLst/>
          </a:prstGeom>
        </p:spPr>
      </p:pic>
      <p:pic>
        <p:nvPicPr>
          <p:cNvPr id="9" name="Picture 8" descr="A butterfly on a flower&#10;&#10;Description automatically generated">
            <a:extLst>
              <a:ext uri="{FF2B5EF4-FFF2-40B4-BE49-F238E27FC236}">
                <a16:creationId xmlns:a16="http://schemas.microsoft.com/office/drawing/2014/main" id="{E3BE66DA-3889-433E-8EF9-4C8F73945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5061" y="4166508"/>
            <a:ext cx="3739673" cy="210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77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06A3F-7B24-451B-956F-0227BD362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Campaign – Clean up the Kent!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2B546-DB4F-4550-BDAC-991365DE7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2" y="1825625"/>
            <a:ext cx="3904342" cy="4351338"/>
          </a:xfrm>
        </p:spPr>
        <p:txBody>
          <a:bodyPr>
            <a:normAutofit lnSpcReduction="10000"/>
          </a:bodyPr>
          <a:lstStyle/>
          <a:p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National &amp; local p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ress coverage </a:t>
            </a:r>
          </a:p>
          <a:p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W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ebsite &amp; Facebook page</a:t>
            </a:r>
          </a:p>
          <a:p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Uni of Cumbria student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research </a:t>
            </a:r>
          </a:p>
          <a:p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oalition of communities</a:t>
            </a:r>
            <a:endParaRPr lang="en-GB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F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undraising fo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r citizen science water quality testing</a:t>
            </a:r>
          </a:p>
          <a:p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Engagement with EA/UU, SCRT, Woodland Trust &amp; other stakeholders  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Logo&#10;&#10;Description automatically generated with low confidence">
            <a:extLst>
              <a:ext uri="{FF2B5EF4-FFF2-40B4-BE49-F238E27FC236}">
                <a16:creationId xmlns:a16="http://schemas.microsoft.com/office/drawing/2014/main" id="{14CF4045-3BB4-470E-B9DF-41DF256B3C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0262" y="60351"/>
            <a:ext cx="2701738" cy="1655762"/>
          </a:xfrm>
          <a:prstGeom prst="rect">
            <a:avLst/>
          </a:prstGeom>
        </p:spPr>
      </p:pic>
      <p:pic>
        <p:nvPicPr>
          <p:cNvPr id="6" name="Picture 5" descr="A picture containing outdoor, ground, nature, shore&#10;&#10;Description automatically generated">
            <a:extLst>
              <a:ext uri="{FF2B5EF4-FFF2-40B4-BE49-F238E27FC236}">
                <a16:creationId xmlns:a16="http://schemas.microsoft.com/office/drawing/2014/main" id="{C9DB479D-E98E-43A2-84EB-0862D9E15B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914" y="1463333"/>
            <a:ext cx="2780756" cy="20855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8F6531-E4FD-4A18-BB81-F4B11E88E9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4680" y="4129924"/>
            <a:ext cx="4361542" cy="25294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2DC595-1154-4DE5-8BBF-E0C50B2374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8097" y="1305192"/>
            <a:ext cx="3744685" cy="3380000"/>
          </a:xfrm>
          <a:prstGeom prst="rect">
            <a:avLst/>
          </a:prstGeom>
        </p:spPr>
      </p:pic>
      <p:pic>
        <p:nvPicPr>
          <p:cNvPr id="7" name="Picture 6" descr="A picture containing outdoor, ground, person&#10;&#10;Description automatically generated">
            <a:extLst>
              <a:ext uri="{FF2B5EF4-FFF2-40B4-BE49-F238E27FC236}">
                <a16:creationId xmlns:a16="http://schemas.microsoft.com/office/drawing/2014/main" id="{6676EA0C-CDF9-438B-B4C4-76F39BDF84F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5894" y="3694865"/>
            <a:ext cx="2249534" cy="299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98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FF9B-1B52-48CC-8CD3-219733391C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GB" b="1" dirty="0"/>
            </a:br>
            <a:endParaRPr lang="en-GB" b="1" dirty="0"/>
          </a:p>
        </p:txBody>
      </p: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A9D1B542-99D1-4E78-B739-9D93579C10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0262" y="60351"/>
            <a:ext cx="2701738" cy="16557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98CE2F-F46C-4CD7-A31D-9CD206B30158}"/>
              </a:ext>
            </a:extLst>
          </p:cNvPr>
          <p:cNvSpPr txBox="1"/>
          <p:nvPr/>
        </p:nvSpPr>
        <p:spPr>
          <a:xfrm>
            <a:off x="595086" y="2271486"/>
            <a:ext cx="6386285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Greening Initiative, Staveley 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CAfS Cold-to-Cosy Champions programme 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Hydro scheme, Mill Yard – feasibility</a:t>
            </a:r>
          </a:p>
          <a:p>
            <a:pPr lvl="0">
              <a:tabLst>
                <a:tab pos="457200" algn="l"/>
              </a:tabLs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tabLst>
                <a:tab pos="457200" algn="l"/>
              </a:tabLs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4. Charge my Street EV plug in installation, Mill Yard </a:t>
            </a:r>
          </a:p>
          <a:p>
            <a:pPr lvl="0">
              <a:tabLst>
                <a:tab pos="457200" algn="l"/>
              </a:tabLs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tabLst>
                <a:tab pos="457200" algn="l"/>
              </a:tabLs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5. Jack’s Corner – planting, maintenance, noticeboard, litter picking facility (on way!) 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tabLst>
                <a:tab pos="457200" algn="l"/>
              </a:tabLs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C85788-13DE-4A67-B42B-9B74BA1F6DF5}"/>
              </a:ext>
            </a:extLst>
          </p:cNvPr>
          <p:cNvSpPr txBox="1"/>
          <p:nvPr/>
        </p:nvSpPr>
        <p:spPr>
          <a:xfrm>
            <a:off x="595086" y="824163"/>
            <a:ext cx="7429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PROJECTS INVOLVED IN </a:t>
            </a:r>
          </a:p>
        </p:txBody>
      </p: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7FE0D5E-0722-4C00-8C13-3834F75F95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295" y="824163"/>
            <a:ext cx="2619535" cy="3704772"/>
          </a:xfrm>
          <a:prstGeom prst="rect">
            <a:avLst/>
          </a:prstGeom>
        </p:spPr>
      </p:pic>
      <p:pic>
        <p:nvPicPr>
          <p:cNvPr id="11" name="Picture 10" descr="Text, letter&#10;&#10;Description automatically generated">
            <a:extLst>
              <a:ext uri="{FF2B5EF4-FFF2-40B4-BE49-F238E27FC236}">
                <a16:creationId xmlns:a16="http://schemas.microsoft.com/office/drawing/2014/main" id="{6CE9C1A1-F18A-4B94-B998-C731AA9946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0262" y="2948821"/>
            <a:ext cx="2370932" cy="364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30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9738E-5C05-49D8-8315-21E769A07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ground, outdoor, wooden, stone&#10;&#10;Description automatically generated">
            <a:extLst>
              <a:ext uri="{FF2B5EF4-FFF2-40B4-BE49-F238E27FC236}">
                <a16:creationId xmlns:a16="http://schemas.microsoft.com/office/drawing/2014/main" id="{3376E7E8-C6AE-4F6B-81C1-F33A6DEC06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558" y="-44859"/>
            <a:ext cx="7291873" cy="3739974"/>
          </a:xfrm>
        </p:spPr>
      </p:pic>
      <p:pic>
        <p:nvPicPr>
          <p:cNvPr id="7" name="Picture 6" descr="A picture containing building, outdoor, stone, cement&#10;&#10;Description automatically generated">
            <a:extLst>
              <a:ext uri="{FF2B5EF4-FFF2-40B4-BE49-F238E27FC236}">
                <a16:creationId xmlns:a16="http://schemas.microsoft.com/office/drawing/2014/main" id="{81736867-E4B1-4D58-B145-FE02D4CFDD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33400" y="533401"/>
            <a:ext cx="4267200" cy="3200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855BFB-DDB9-4AB3-B59D-FD6095A1B160}"/>
              </a:ext>
            </a:extLst>
          </p:cNvPr>
          <p:cNvSpPr txBox="1"/>
          <p:nvPr/>
        </p:nvSpPr>
        <p:spPr>
          <a:xfrm>
            <a:off x="1" y="4267201"/>
            <a:ext cx="3244926" cy="350865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GB" b="1" dirty="0"/>
          </a:p>
          <a:p>
            <a:pPr algn="ctr"/>
            <a:r>
              <a:rPr lang="en-GB" sz="3600" b="1" dirty="0"/>
              <a:t>Jack’s Corner – plans and planters</a:t>
            </a:r>
          </a:p>
          <a:p>
            <a:pPr algn="ctr"/>
            <a:endParaRPr lang="en-GB" sz="2400" b="1" dirty="0"/>
          </a:p>
          <a:p>
            <a:pPr algn="ctr"/>
            <a:endParaRPr lang="en-GB" sz="2400" b="1" dirty="0"/>
          </a:p>
          <a:p>
            <a:pPr algn="ctr"/>
            <a:r>
              <a:rPr lang="en-GB" sz="2400" b="1" dirty="0"/>
              <a:t> </a:t>
            </a:r>
          </a:p>
          <a:p>
            <a:r>
              <a:rPr lang="en-GB" sz="2400" b="1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358652-DA07-4FA3-AAB8-98B31718EC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4834" y="3715887"/>
            <a:ext cx="5725887" cy="31421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32BAA9-4D19-40EE-8C13-836F148EC5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0006" y="3695116"/>
            <a:ext cx="5811988" cy="3207743"/>
          </a:xfrm>
          <a:prstGeom prst="rect">
            <a:avLst/>
          </a:prstGeom>
        </p:spPr>
      </p:pic>
      <p:pic>
        <p:nvPicPr>
          <p:cNvPr id="4" name="Picture 3" descr="A picture containing ground, plant&#10;&#10;Description automatically generated">
            <a:extLst>
              <a:ext uri="{FF2B5EF4-FFF2-40B4-BE49-F238E27FC236}">
                <a16:creationId xmlns:a16="http://schemas.microsoft.com/office/drawing/2014/main" id="{F5648F26-9678-41C3-8679-674ECFF031D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0036" y="-77674"/>
            <a:ext cx="6765518" cy="380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57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8AA8C-8596-4A77-879A-90B9FA107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ext, person, outdoor, marketplace&#10;&#10;Description automatically generated">
            <a:extLst>
              <a:ext uri="{FF2B5EF4-FFF2-40B4-BE49-F238E27FC236}">
                <a16:creationId xmlns:a16="http://schemas.microsoft.com/office/drawing/2014/main" id="{A74A843E-5DD2-45BA-A864-6416C23D1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881463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8F5393-5490-4297-B679-68E26122AA42}"/>
              </a:ext>
            </a:extLst>
          </p:cNvPr>
          <p:cNvSpPr txBox="1"/>
          <p:nvPr/>
        </p:nvSpPr>
        <p:spPr>
          <a:xfrm>
            <a:off x="174172" y="72571"/>
            <a:ext cx="3200399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GB" b="1" dirty="0"/>
          </a:p>
          <a:p>
            <a:pPr algn="ctr"/>
            <a:r>
              <a:rPr lang="en-GB" sz="2400" b="1" dirty="0"/>
              <a:t>Great Big Green Week 2021 – EVENTS </a:t>
            </a:r>
          </a:p>
        </p:txBody>
      </p:sp>
    </p:spTree>
    <p:extLst>
      <p:ext uri="{BB962C8B-B14F-4D97-AF65-F5344CB8AC3E}">
        <p14:creationId xmlns:p14="http://schemas.microsoft.com/office/powerpoint/2010/main" val="1495874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707D79-1E9F-430B-8289-60AD1E89C6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2911"/>
            <a:ext cx="4980243" cy="6990911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A6313DF-78D4-479D-8313-D128B4043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3725" y="0"/>
            <a:ext cx="2779486" cy="4020991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024AB5-EF31-48D5-9C3F-5F6CE64C5D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3384" y="3113313"/>
            <a:ext cx="2618616" cy="37446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1E5CCF-3A4D-458C-AB6C-FA49A2F5A8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0108" y="1804851"/>
            <a:ext cx="2287366" cy="324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80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8AA8C-8596-4A77-879A-90B9FA107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4A843E-5DD2-45BA-A864-6416C23D1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2111"/>
            <a:ext cx="12192000" cy="787842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8A6712-8565-4CD7-A9E0-B999C43C3226}"/>
              </a:ext>
            </a:extLst>
          </p:cNvPr>
          <p:cNvSpPr txBox="1"/>
          <p:nvPr/>
        </p:nvSpPr>
        <p:spPr>
          <a:xfrm>
            <a:off x="1143000" y="318837"/>
            <a:ext cx="523975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River dipping session as part of Great Big Green Week 2021, organised by South Cumbria Rivers Trust </a:t>
            </a:r>
          </a:p>
        </p:txBody>
      </p:sp>
    </p:spTree>
    <p:extLst>
      <p:ext uri="{BB962C8B-B14F-4D97-AF65-F5344CB8AC3E}">
        <p14:creationId xmlns:p14="http://schemas.microsoft.com/office/powerpoint/2010/main" val="1312951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853</Words>
  <Application>Microsoft Office PowerPoint</Application>
  <PresentationFormat>Widescreen</PresentationFormat>
  <Paragraphs>163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ACTIVITIES  2021</vt:lpstr>
      <vt:lpstr> </vt:lpstr>
      <vt:lpstr> </vt:lpstr>
      <vt:lpstr>Campaign – Clean up the Kent!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biodiversity into local community plans</dc:title>
  <dc:creator>Isobel Stoddart</dc:creator>
  <cp:lastModifiedBy>Isobel Stoddart</cp:lastModifiedBy>
  <cp:revision>23</cp:revision>
  <dcterms:created xsi:type="dcterms:W3CDTF">2021-10-15T08:36:58Z</dcterms:created>
  <dcterms:modified xsi:type="dcterms:W3CDTF">2022-01-15T10:52:04Z</dcterms:modified>
</cp:coreProperties>
</file>